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1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6858000" cx="12192000"/>
  <p:notesSz cx="6858000" cy="9144000"/>
  <p:embeddedFontLst>
    <p:embeddedFont>
      <p:font typeface="Century Gothic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6" roundtripDataSignature="AMtx7mgwEGbIYwdp4aoy9sqKGqWJcF1v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CenturyGothic-regular.fntdata"/><Relationship Id="rId21" Type="http://schemas.openxmlformats.org/officeDocument/2006/relationships/slide" Target="slides/slide15.xml"/><Relationship Id="rId24" Type="http://schemas.openxmlformats.org/officeDocument/2006/relationships/font" Target="fonts/CenturyGothic-italic.fntdata"/><Relationship Id="rId23" Type="http://schemas.openxmlformats.org/officeDocument/2006/relationships/font" Target="fonts/CenturyGothic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6" Type="http://customschemas.google.com/relationships/presentationmetadata" Target="metadata"/><Relationship Id="rId25" Type="http://schemas.openxmlformats.org/officeDocument/2006/relationships/font" Target="fonts/CenturyGothic-boldItalic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0:notes"/>
          <p:cNvSpPr/>
          <p:nvPr>
            <p:ph idx="2" type="sldImg"/>
          </p:nvPr>
        </p:nvSpPr>
        <p:spPr>
          <a:xfrm>
            <a:off x="380880" y="685800"/>
            <a:ext cx="6093000" cy="34261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9" name="Google Shape;299;p10:notes"/>
          <p:cNvSpPr txBox="1"/>
          <p:nvPr>
            <p:ph idx="1"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0:notes"/>
          <p:cNvSpPr/>
          <p:nvPr/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1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2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2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3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3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4:notes"/>
          <p:cNvSpPr/>
          <p:nvPr>
            <p:ph idx="2" type="sldImg"/>
          </p:nvPr>
        </p:nvSpPr>
        <p:spPr>
          <a:xfrm>
            <a:off x="380880" y="685800"/>
            <a:ext cx="6093000" cy="34261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3" name="Google Shape;353;p14:notes"/>
          <p:cNvSpPr txBox="1"/>
          <p:nvPr>
            <p:ph idx="1"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14:notes"/>
          <p:cNvSpPr/>
          <p:nvPr/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5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15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:notes"/>
          <p:cNvSpPr/>
          <p:nvPr>
            <p:ph idx="2" type="sldImg"/>
          </p:nvPr>
        </p:nvSpPr>
        <p:spPr>
          <a:xfrm>
            <a:off x="380880" y="685800"/>
            <a:ext cx="6093000" cy="34261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6" name="Google Shape;196;p4:notes"/>
          <p:cNvSpPr txBox="1"/>
          <p:nvPr>
            <p:ph idx="1"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4:notes"/>
          <p:cNvSpPr/>
          <p:nvPr/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5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6:notes"/>
          <p:cNvSpPr/>
          <p:nvPr>
            <p:ph idx="2" type="sldImg"/>
          </p:nvPr>
        </p:nvSpPr>
        <p:spPr>
          <a:xfrm>
            <a:off x="380880" y="685800"/>
            <a:ext cx="6093000" cy="34261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Google Shape;236;p6:notes"/>
          <p:cNvSpPr txBox="1"/>
          <p:nvPr>
            <p:ph idx="1"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6:notes"/>
          <p:cNvSpPr/>
          <p:nvPr/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7:notes"/>
          <p:cNvSpPr/>
          <p:nvPr>
            <p:ph idx="2" type="sldImg"/>
          </p:nvPr>
        </p:nvSpPr>
        <p:spPr>
          <a:xfrm>
            <a:off x="380880" y="685800"/>
            <a:ext cx="6093000" cy="34261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1" name="Google Shape;251;p7:notes"/>
          <p:cNvSpPr txBox="1"/>
          <p:nvPr>
            <p:ph idx="1"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7:notes"/>
          <p:cNvSpPr/>
          <p:nvPr/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8:notes"/>
          <p:cNvSpPr/>
          <p:nvPr>
            <p:ph idx="2" type="sldImg"/>
          </p:nvPr>
        </p:nvSpPr>
        <p:spPr>
          <a:xfrm>
            <a:off x="380880" y="685800"/>
            <a:ext cx="6093000" cy="34261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8" name="Google Shape;268;p8:notes"/>
          <p:cNvSpPr txBox="1"/>
          <p:nvPr>
            <p:ph idx="1"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8:notes"/>
          <p:cNvSpPr/>
          <p:nvPr/>
        </p:nvSpPr>
        <p:spPr>
          <a:xfrm>
            <a:off x="3884760" y="8685360"/>
            <a:ext cx="2968920" cy="454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9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9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0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0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0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1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1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1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1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1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2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2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2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2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2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2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2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3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3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4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4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5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5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5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6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7"/>
          <p:cNvSpPr txBox="1"/>
          <p:nvPr>
            <p:ph idx="1"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8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8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8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8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2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2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9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9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9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9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0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40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40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40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1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41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41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2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42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42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42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42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3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43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43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43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43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43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43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4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44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5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45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6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46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46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7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3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3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8"/>
          <p:cNvSpPr txBox="1"/>
          <p:nvPr>
            <p:ph idx="1"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9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49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49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49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0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50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50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50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1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51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51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51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2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52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52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3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53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53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53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53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4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54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54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54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54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54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54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4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4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4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5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6"/>
          <p:cNvSpPr txBox="1"/>
          <p:nvPr>
            <p:ph idx="1"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7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7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7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7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8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8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8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8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9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9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9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9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" name="Google Shape;11;p16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8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2" name="Google Shape;62;p18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31.png"/><Relationship Id="rId5" Type="http://schemas.openxmlformats.org/officeDocument/2006/relationships/image" Target="../media/image13.png"/><Relationship Id="rId6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Relationship Id="rId6" Type="http://schemas.openxmlformats.org/officeDocument/2006/relationships/image" Target="../media/image21.png"/><Relationship Id="rId7" Type="http://schemas.openxmlformats.org/officeDocument/2006/relationships/image" Target="../media/image19.png"/><Relationship Id="rId8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35.jpg"/><Relationship Id="rId6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33.png"/><Relationship Id="rId5" Type="http://schemas.openxmlformats.org/officeDocument/2006/relationships/image" Target="../media/image36.png"/><Relationship Id="rId6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jp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Relationship Id="rId7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"/>
          <p:cNvSpPr/>
          <p:nvPr/>
        </p:nvSpPr>
        <p:spPr>
          <a:xfrm>
            <a:off x="4267080" y="5450760"/>
            <a:ext cx="7422480" cy="1010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60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Django + Flask для хостинга моделей</a:t>
            </a:r>
            <a:endParaRPr b="0" i="0" sz="6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010160" y="432000"/>
            <a:ext cx="9501840" cy="575784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"/>
          <p:cNvSpPr/>
          <p:nvPr/>
        </p:nvSpPr>
        <p:spPr>
          <a:xfrm>
            <a:off x="1008000" y="720360"/>
            <a:ext cx="1582560" cy="789480"/>
          </a:xfrm>
          <a:prstGeom prst="rect">
            <a:avLst/>
          </a:prstGeom>
          <a:solidFill>
            <a:srgbClr val="2763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:\Наташа\корел\сувалкина\лого УИИ\ЛОГО УИИ\УИИ 5.png" id="169" name="Google Shape;16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7440" y="811800"/>
            <a:ext cx="619560" cy="624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лого УИИ\ЛОГО УИИ\УИИ 4.png" id="170" name="Google Shape;170;p1"/>
          <p:cNvPicPr preferRelativeResize="0"/>
          <p:nvPr/>
        </p:nvPicPr>
        <p:blipFill rotWithShape="1">
          <a:blip r:embed="rId5">
            <a:alphaModFix/>
          </a:blip>
          <a:srcRect b="11288" l="28591" r="0" t="35192"/>
          <a:stretch/>
        </p:blipFill>
        <p:spPr>
          <a:xfrm>
            <a:off x="1800000" y="800640"/>
            <a:ext cx="3680640" cy="70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5.png" id="171" name="Google Shape;171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64000" y="4104000"/>
            <a:ext cx="8173440" cy="237384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"/>
          <p:cNvSpPr/>
          <p:nvPr/>
        </p:nvSpPr>
        <p:spPr>
          <a:xfrm>
            <a:off x="3600000" y="4140000"/>
            <a:ext cx="8205840" cy="2804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48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Дипломная работа</a:t>
            </a:r>
            <a:endParaRPr b="0" i="0" sz="4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48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   «Умный дом»</a:t>
            </a:r>
            <a:endParaRPr b="0" i="0" sz="4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32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Студент: Катерина Верхошинская</a:t>
            </a:r>
            <a:r>
              <a:rPr b="1" i="0" lang="ru-RU" sz="48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b="0" i="0" sz="4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oogle Shape;302;p10"/>
          <p:cNvGrpSpPr/>
          <p:nvPr/>
        </p:nvGrpSpPr>
        <p:grpSpPr>
          <a:xfrm>
            <a:off x="36000" y="1438200"/>
            <a:ext cx="12093840" cy="707400"/>
            <a:chOff x="36000" y="1438200"/>
            <a:chExt cx="12093840" cy="707400"/>
          </a:xfrm>
        </p:grpSpPr>
        <p:pic>
          <p:nvPicPr>
            <p:cNvPr descr="ÐÐ°ÑÑÐ¸Ð½ÐºÐ¸ Ð¿Ð¾ Ð·Ð°Ð¿ÑÐ¾ÑÑ dots" id="303" name="Google Shape;303;p10"/>
            <p:cNvPicPr preferRelativeResize="0"/>
            <p:nvPr/>
          </p:nvPicPr>
          <p:blipFill rotWithShape="1">
            <a:blip r:embed="rId3">
              <a:alphaModFix/>
            </a:blip>
            <a:srcRect b="21413" l="501" r="0" t="56963"/>
            <a:stretch/>
          </p:blipFill>
          <p:spPr>
            <a:xfrm>
              <a:off x="36000" y="1438200"/>
              <a:ext cx="3240000" cy="70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ÐÐ°ÑÑÐ¸Ð½ÐºÐ¸ Ð¿Ð¾ Ð·Ð°Ð¿ÑÐ¾ÑÑ dots" id="304" name="Google Shape;304;p10"/>
            <p:cNvPicPr preferRelativeResize="0"/>
            <p:nvPr/>
          </p:nvPicPr>
          <p:blipFill rotWithShape="1">
            <a:blip r:embed="rId3">
              <a:alphaModFix/>
            </a:blip>
            <a:srcRect b="21413" l="501" r="0" t="56963"/>
            <a:stretch/>
          </p:blipFill>
          <p:spPr>
            <a:xfrm>
              <a:off x="3278880" y="1438200"/>
              <a:ext cx="3240000" cy="70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ÐÐ°ÑÑÐ¸Ð½ÐºÐ¸ Ð¿Ð¾ Ð·Ð°Ð¿ÑÐ¾ÑÑ dots" id="305" name="Google Shape;305;p10"/>
            <p:cNvPicPr preferRelativeResize="0"/>
            <p:nvPr/>
          </p:nvPicPr>
          <p:blipFill rotWithShape="1">
            <a:blip r:embed="rId3">
              <a:alphaModFix/>
            </a:blip>
            <a:srcRect b="21413" l="501" r="0" t="56963"/>
            <a:stretch/>
          </p:blipFill>
          <p:spPr>
            <a:xfrm>
              <a:off x="6521400" y="1438200"/>
              <a:ext cx="3240000" cy="70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ÐÐ°ÑÑÐ¸Ð½ÐºÐ¸ Ð¿Ð¾ Ð·Ð°Ð¿ÑÐ¾ÑÑ dots" id="306" name="Google Shape;306;p10"/>
            <p:cNvPicPr preferRelativeResize="0"/>
            <p:nvPr/>
          </p:nvPicPr>
          <p:blipFill rotWithShape="1">
            <a:blip r:embed="rId3">
              <a:alphaModFix/>
            </a:blip>
            <a:srcRect b="21413" l="501" r="26830" t="56963"/>
            <a:stretch/>
          </p:blipFill>
          <p:spPr>
            <a:xfrm>
              <a:off x="9764280" y="1438200"/>
              <a:ext cx="2365560" cy="707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7" name="Google Shape;307;p10"/>
          <p:cNvSpPr/>
          <p:nvPr/>
        </p:nvSpPr>
        <p:spPr>
          <a:xfrm>
            <a:off x="0" y="304920"/>
            <a:ext cx="12189240" cy="72756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4000" u="none" cap="none" strike="noStrike">
                <a:solidFill>
                  <a:srgbClr val="2763F9"/>
                </a:solidFill>
                <a:latin typeface="Verdana"/>
                <a:ea typeface="Verdana"/>
                <a:cs typeface="Verdana"/>
                <a:sym typeface="Verdana"/>
              </a:rPr>
              <a:t>   Распознавание и выполнение команд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0"/>
          <p:cNvSpPr/>
          <p:nvPr/>
        </p:nvSpPr>
        <p:spPr>
          <a:xfrm>
            <a:off x="792000" y="1296000"/>
            <a:ext cx="10870200" cy="34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701080"/>
            <a:ext cx="12190680" cy="425592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0"/>
          <p:cNvSpPr/>
          <p:nvPr/>
        </p:nvSpPr>
        <p:spPr>
          <a:xfrm flipH="1">
            <a:off x="649440" y="1437840"/>
            <a:ext cx="11085120" cy="43790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:\Наташа\корел\сувалкина\презентация НЕЙРОНКИ\ДОД\20.png" id="311" name="Google Shape;311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8000" y="1224000"/>
            <a:ext cx="11083680" cy="46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6000" y="1432080"/>
            <a:ext cx="11086560" cy="4614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ÐÐ°ÑÑÐ¸Ð½ÐºÐ¸ Ð¿Ð¾ Ð·Ð°Ð¿ÑÐ¾ÑÑ dots" id="317" name="Google Shape;317;p11"/>
          <p:cNvPicPr preferRelativeResize="0"/>
          <p:nvPr/>
        </p:nvPicPr>
        <p:blipFill rotWithShape="1">
          <a:blip r:embed="rId3">
            <a:alphaModFix/>
          </a:blip>
          <a:srcRect b="48086" l="34626" r="0" t="2868"/>
          <a:stretch/>
        </p:blipFill>
        <p:spPr>
          <a:xfrm flipH="1" rot="10800000">
            <a:off x="10044720" y="0"/>
            <a:ext cx="2144160" cy="160812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1"/>
          <p:cNvSpPr/>
          <p:nvPr/>
        </p:nvSpPr>
        <p:spPr>
          <a:xfrm>
            <a:off x="0" y="984600"/>
            <a:ext cx="745920" cy="5442840"/>
          </a:xfrm>
          <a:prstGeom prst="rect">
            <a:avLst/>
          </a:prstGeom>
          <a:solidFill>
            <a:srgbClr val="2763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1"/>
          <p:cNvSpPr/>
          <p:nvPr/>
        </p:nvSpPr>
        <p:spPr>
          <a:xfrm>
            <a:off x="909720" y="158400"/>
            <a:ext cx="9677880" cy="13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4000" u="none" cap="none" strike="noStrike">
                <a:solidFill>
                  <a:srgbClr val="2763F9"/>
                </a:solidFill>
                <a:latin typeface="Verdana"/>
                <a:ea typeface="Verdana"/>
                <a:cs typeface="Verdana"/>
                <a:sym typeface="Verdana"/>
              </a:rPr>
              <a:t>Не удалось распознать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ÐÐ°ÑÑÐ¸Ð½ÐºÐ¸ Ð¿Ð¾ Ð·Ð°Ð¿ÑÐ¾ÑÑ dots" id="320" name="Google Shape;320;p11"/>
          <p:cNvPicPr preferRelativeResize="0"/>
          <p:nvPr/>
        </p:nvPicPr>
        <p:blipFill rotWithShape="1">
          <a:blip r:embed="rId3">
            <a:alphaModFix/>
          </a:blip>
          <a:srcRect b="48086" l="34626" r="0" t="2868"/>
          <a:stretch/>
        </p:blipFill>
        <p:spPr>
          <a:xfrm flipH="1" rot="10800000">
            <a:off x="7920720" y="360"/>
            <a:ext cx="2144160" cy="160812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1"/>
          <p:cNvSpPr/>
          <p:nvPr/>
        </p:nvSpPr>
        <p:spPr>
          <a:xfrm>
            <a:off x="749160" y="984600"/>
            <a:ext cx="11439360" cy="54428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6000" y="1137960"/>
            <a:ext cx="3785760" cy="4908960"/>
          </a:xfrm>
          <a:prstGeom prst="rect">
            <a:avLst/>
          </a:prstGeom>
          <a:noFill/>
          <a:ln>
            <a:noFill/>
          </a:ln>
          <a:effectLst>
            <a:outerShdw dir="2700000" dist="179209">
              <a:srgbClr val="2A6099">
                <a:alpha val="29803"/>
              </a:srgbClr>
            </a:outerShdw>
          </a:effectLst>
        </p:spPr>
      </p:pic>
      <p:pic>
        <p:nvPicPr>
          <p:cNvPr id="323" name="Google Shape;323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32160" y="2124000"/>
            <a:ext cx="2966760" cy="42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1"/>
          <p:cNvSpPr/>
          <p:nvPr/>
        </p:nvSpPr>
        <p:spPr>
          <a:xfrm>
            <a:off x="5940000" y="1296000"/>
            <a:ext cx="6334560" cy="4880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 случае если не удалось распознать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голосовую команду, выводится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информационное сообщение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«Команда не распознана!!!».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Система переходит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 режим ожидания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новой голосовой команды.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ÐÐ°ÑÑÐ¸Ð½ÐºÐ¸ Ð¿Ð¾ Ð·Ð°Ð¿ÑÐ¾ÑÑ dots" id="329" name="Google Shape;329;p12"/>
          <p:cNvPicPr preferRelativeResize="0"/>
          <p:nvPr/>
        </p:nvPicPr>
        <p:blipFill rotWithShape="1">
          <a:blip r:embed="rId3">
            <a:alphaModFix/>
          </a:blip>
          <a:srcRect b="48086" l="34626" r="0" t="2868"/>
          <a:stretch/>
        </p:blipFill>
        <p:spPr>
          <a:xfrm flipH="1" rot="10800000">
            <a:off x="10044720" y="0"/>
            <a:ext cx="2144160" cy="160812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12"/>
          <p:cNvSpPr/>
          <p:nvPr/>
        </p:nvSpPr>
        <p:spPr>
          <a:xfrm>
            <a:off x="749160" y="984600"/>
            <a:ext cx="11439360" cy="54428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2"/>
          <p:cNvSpPr/>
          <p:nvPr/>
        </p:nvSpPr>
        <p:spPr>
          <a:xfrm>
            <a:off x="0" y="984600"/>
            <a:ext cx="745920" cy="5442840"/>
          </a:xfrm>
          <a:prstGeom prst="rect">
            <a:avLst/>
          </a:prstGeom>
          <a:solidFill>
            <a:srgbClr val="2763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2"/>
          <p:cNvSpPr/>
          <p:nvPr/>
        </p:nvSpPr>
        <p:spPr>
          <a:xfrm>
            <a:off x="909720" y="158400"/>
            <a:ext cx="9677880" cy="699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4000" u="none" cap="none" strike="noStrike">
                <a:solidFill>
                  <a:srgbClr val="2763F9"/>
                </a:solidFill>
                <a:latin typeface="Verdana"/>
                <a:ea typeface="Verdana"/>
                <a:cs typeface="Verdana"/>
                <a:sym typeface="Verdana"/>
              </a:rPr>
              <a:t>Проверка на спикера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Наташа\корел\сувалкина\презентация НЕЙРОНКИ\ДОД\20.png" id="333" name="Google Shape;33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7360" y="977760"/>
            <a:ext cx="11473920" cy="544284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12"/>
          <p:cNvSpPr/>
          <p:nvPr/>
        </p:nvSpPr>
        <p:spPr>
          <a:xfrm>
            <a:off x="792000" y="1152000"/>
            <a:ext cx="6550560" cy="1368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 случае если распознанный голос не совпадает с голосом заявленного спикера, будет выведено </a:t>
            </a:r>
            <a:r>
              <a:rPr lang="ru-RU" sz="1800"/>
              <a:t>информационное</a:t>
            </a: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сообщение. Команда выполнена не будет.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" name="Google Shape;335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8480" y="1152000"/>
            <a:ext cx="3862080" cy="5009400"/>
          </a:xfrm>
          <a:prstGeom prst="rect">
            <a:avLst/>
          </a:prstGeom>
          <a:noFill/>
          <a:ln cap="flat" cmpd="sng" w="1007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  <a:effectLst>
            <a:outerShdw dir="2700000" dist="179209">
              <a:srgbClr val="2A6099">
                <a:alpha val="29803"/>
              </a:srgbClr>
            </a:outerShdw>
          </a:effectLst>
        </p:spPr>
      </p:pic>
      <p:pic>
        <p:nvPicPr>
          <p:cNvPr id="336" name="Google Shape;336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73600" y="2183400"/>
            <a:ext cx="5664960" cy="911160"/>
          </a:xfrm>
          <a:prstGeom prst="rect">
            <a:avLst/>
          </a:prstGeom>
          <a:noFill/>
          <a:ln>
            <a:noFill/>
          </a:ln>
          <a:effectLst>
            <a:outerShdw dir="2700000" dist="179209">
              <a:srgbClr val="2A6099">
                <a:alpha val="29803"/>
              </a:srgbClr>
            </a:outerShdw>
          </a:effectLst>
        </p:spPr>
      </p:pic>
      <p:pic>
        <p:nvPicPr>
          <p:cNvPr id="337" name="Google Shape;337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52000" y="3382920"/>
            <a:ext cx="5686560" cy="899640"/>
          </a:xfrm>
          <a:prstGeom prst="rect">
            <a:avLst/>
          </a:prstGeom>
          <a:noFill/>
          <a:ln>
            <a:noFill/>
          </a:ln>
          <a:effectLst>
            <a:outerShdw dir="2700000" dist="179209">
              <a:srgbClr val="2A6099">
                <a:alpha val="29803"/>
              </a:srgbClr>
            </a:outerShdw>
          </a:effectLst>
        </p:spPr>
      </p:pic>
      <p:pic>
        <p:nvPicPr>
          <p:cNvPr id="338" name="Google Shape;338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52000" y="4680000"/>
            <a:ext cx="5686560" cy="913680"/>
          </a:xfrm>
          <a:prstGeom prst="rect">
            <a:avLst/>
          </a:prstGeom>
          <a:noFill/>
          <a:ln>
            <a:noFill/>
          </a:ln>
          <a:effectLst>
            <a:outerShdw dir="2700000" dist="179209">
              <a:srgbClr val="2A6099">
                <a:alpha val="29803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ÐÐ°ÑÑÐ¸Ð½ÐºÐ¸ Ð¿Ð¾ Ð·Ð°Ð¿ÑÐ¾ÑÑ dots" id="343" name="Google Shape;343;p13"/>
          <p:cNvPicPr preferRelativeResize="0"/>
          <p:nvPr/>
        </p:nvPicPr>
        <p:blipFill rotWithShape="1">
          <a:blip r:embed="rId3">
            <a:alphaModFix/>
          </a:blip>
          <a:srcRect b="48086" l="34626" r="0" t="2868"/>
          <a:stretch/>
        </p:blipFill>
        <p:spPr>
          <a:xfrm flipH="1" rot="10800000">
            <a:off x="10044720" y="0"/>
            <a:ext cx="2144160" cy="160812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13"/>
          <p:cNvSpPr/>
          <p:nvPr/>
        </p:nvSpPr>
        <p:spPr>
          <a:xfrm>
            <a:off x="749160" y="984600"/>
            <a:ext cx="11439360" cy="54428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3"/>
          <p:cNvSpPr/>
          <p:nvPr/>
        </p:nvSpPr>
        <p:spPr>
          <a:xfrm>
            <a:off x="0" y="984600"/>
            <a:ext cx="745920" cy="5442840"/>
          </a:xfrm>
          <a:prstGeom prst="rect">
            <a:avLst/>
          </a:prstGeom>
          <a:solidFill>
            <a:srgbClr val="2763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3"/>
          <p:cNvSpPr/>
          <p:nvPr/>
        </p:nvSpPr>
        <p:spPr>
          <a:xfrm>
            <a:off x="909720" y="158400"/>
            <a:ext cx="9677880" cy="699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4000" u="none" cap="none" strike="noStrike">
                <a:solidFill>
                  <a:srgbClr val="2763F9"/>
                </a:solidFill>
                <a:latin typeface="Verdana"/>
                <a:ea typeface="Verdana"/>
                <a:cs typeface="Verdana"/>
                <a:sym typeface="Verdana"/>
              </a:rPr>
              <a:t>Детский режим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Наташа\корел\сувалкина\презентация НЕЙРОНКИ\ДОД\20.png" id="347" name="Google Shape;34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9160" y="984600"/>
            <a:ext cx="11423520" cy="544284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13"/>
          <p:cNvSpPr/>
          <p:nvPr/>
        </p:nvSpPr>
        <p:spPr>
          <a:xfrm>
            <a:off x="864000" y="1037880"/>
            <a:ext cx="5038560" cy="1880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 случае если распознанная команда входит в список ограничений установленных "детским режимом" и голос спикера совпадает с голосом спикера внесенного в "детский режим", будет выведено </a:t>
            </a:r>
            <a:r>
              <a:rPr lang="ru-RU" sz="1800"/>
              <a:t>информационное</a:t>
            </a: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сообщение о запрете. Команда выполнена не будет.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9" name="Google Shape;349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9880" y="3024000"/>
            <a:ext cx="5224680" cy="340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12000" y="1368000"/>
            <a:ext cx="3773520" cy="4894560"/>
          </a:xfrm>
          <a:prstGeom prst="rect">
            <a:avLst/>
          </a:prstGeom>
          <a:noFill/>
          <a:ln cap="flat" cmpd="sng" w="9525">
            <a:solidFill>
              <a:srgbClr val="158466"/>
            </a:solidFill>
            <a:prstDash val="solid"/>
            <a:round/>
            <a:headEnd len="sm" w="sm" type="none"/>
            <a:tailEnd len="sm" w="sm" type="none"/>
          </a:ln>
          <a:effectLst>
            <a:outerShdw dir="18900000" dist="179209">
              <a:srgbClr val="158466">
                <a:alpha val="33725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14"/>
          <p:cNvGrpSpPr/>
          <p:nvPr/>
        </p:nvGrpSpPr>
        <p:grpSpPr>
          <a:xfrm>
            <a:off x="36000" y="1438200"/>
            <a:ext cx="12093840" cy="707400"/>
            <a:chOff x="36000" y="1438200"/>
            <a:chExt cx="12093840" cy="707400"/>
          </a:xfrm>
        </p:grpSpPr>
        <p:pic>
          <p:nvPicPr>
            <p:cNvPr descr="ÐÐ°ÑÑÐ¸Ð½ÐºÐ¸ Ð¿Ð¾ Ð·Ð°Ð¿ÑÐ¾ÑÑ dots" id="357" name="Google Shape;357;p14"/>
            <p:cNvPicPr preferRelativeResize="0"/>
            <p:nvPr/>
          </p:nvPicPr>
          <p:blipFill rotWithShape="1">
            <a:blip r:embed="rId3">
              <a:alphaModFix/>
            </a:blip>
            <a:srcRect b="21413" l="501" r="0" t="56963"/>
            <a:stretch/>
          </p:blipFill>
          <p:spPr>
            <a:xfrm>
              <a:off x="36000" y="1438200"/>
              <a:ext cx="3240000" cy="70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ÐÐ°ÑÑÐ¸Ð½ÐºÐ¸ Ð¿Ð¾ Ð·Ð°Ð¿ÑÐ¾ÑÑ dots" id="358" name="Google Shape;358;p14"/>
            <p:cNvPicPr preferRelativeResize="0"/>
            <p:nvPr/>
          </p:nvPicPr>
          <p:blipFill rotWithShape="1">
            <a:blip r:embed="rId3">
              <a:alphaModFix/>
            </a:blip>
            <a:srcRect b="21413" l="501" r="0" t="56963"/>
            <a:stretch/>
          </p:blipFill>
          <p:spPr>
            <a:xfrm>
              <a:off x="3278880" y="1438200"/>
              <a:ext cx="3240000" cy="70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ÐÐ°ÑÑÐ¸Ð½ÐºÐ¸ Ð¿Ð¾ Ð·Ð°Ð¿ÑÐ¾ÑÑ dots" id="359" name="Google Shape;359;p14"/>
            <p:cNvPicPr preferRelativeResize="0"/>
            <p:nvPr/>
          </p:nvPicPr>
          <p:blipFill rotWithShape="1">
            <a:blip r:embed="rId3">
              <a:alphaModFix/>
            </a:blip>
            <a:srcRect b="21413" l="501" r="0" t="56963"/>
            <a:stretch/>
          </p:blipFill>
          <p:spPr>
            <a:xfrm>
              <a:off x="6521400" y="1438200"/>
              <a:ext cx="3240000" cy="70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ÐÐ°ÑÑÐ¸Ð½ÐºÐ¸ Ð¿Ð¾ Ð·Ð°Ð¿ÑÐ¾ÑÑ dots" id="360" name="Google Shape;360;p14"/>
            <p:cNvPicPr preferRelativeResize="0"/>
            <p:nvPr/>
          </p:nvPicPr>
          <p:blipFill rotWithShape="1">
            <a:blip r:embed="rId3">
              <a:alphaModFix/>
            </a:blip>
            <a:srcRect b="21413" l="501" r="26830" t="56963"/>
            <a:stretch/>
          </p:blipFill>
          <p:spPr>
            <a:xfrm>
              <a:off x="9764280" y="1438200"/>
              <a:ext cx="2365560" cy="707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1" name="Google Shape;361;p14"/>
          <p:cNvSpPr/>
          <p:nvPr/>
        </p:nvSpPr>
        <p:spPr>
          <a:xfrm>
            <a:off x="0" y="304920"/>
            <a:ext cx="12189240" cy="72756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4000" u="none" cap="none" strike="noStrike">
                <a:solidFill>
                  <a:srgbClr val="2763F9"/>
                </a:solidFill>
                <a:latin typeface="Verdana"/>
                <a:ea typeface="Verdana"/>
                <a:cs typeface="Verdana"/>
                <a:sym typeface="Verdana"/>
              </a:rPr>
              <a:t>Выводы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14"/>
          <p:cNvSpPr/>
          <p:nvPr/>
        </p:nvSpPr>
        <p:spPr>
          <a:xfrm>
            <a:off x="792000" y="1296000"/>
            <a:ext cx="10870200" cy="34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4"/>
          <p:cNvSpPr/>
          <p:nvPr/>
        </p:nvSpPr>
        <p:spPr>
          <a:xfrm flipH="1">
            <a:off x="395640" y="2477880"/>
            <a:ext cx="11196360" cy="43790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4" name="Google Shape;36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72000" y="3132000"/>
            <a:ext cx="12311640" cy="385236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14"/>
          <p:cNvSpPr/>
          <p:nvPr/>
        </p:nvSpPr>
        <p:spPr>
          <a:xfrm flipH="1">
            <a:off x="537480" y="1437840"/>
            <a:ext cx="11196360" cy="43790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14"/>
          <p:cNvGrpSpPr/>
          <p:nvPr/>
        </p:nvGrpSpPr>
        <p:grpSpPr>
          <a:xfrm>
            <a:off x="36360" y="2086200"/>
            <a:ext cx="12093840" cy="707400"/>
            <a:chOff x="36360" y="2086200"/>
            <a:chExt cx="12093840" cy="707400"/>
          </a:xfrm>
        </p:grpSpPr>
        <p:pic>
          <p:nvPicPr>
            <p:cNvPr descr="ÐÐ°ÑÑÐ¸Ð½ÐºÐ¸ Ð¿Ð¾ Ð·Ð°Ð¿ÑÐ¾ÑÑ dots" id="367" name="Google Shape;367;p14"/>
            <p:cNvPicPr preferRelativeResize="0"/>
            <p:nvPr/>
          </p:nvPicPr>
          <p:blipFill rotWithShape="1">
            <a:blip r:embed="rId3">
              <a:alphaModFix/>
            </a:blip>
            <a:srcRect b="21413" l="501" r="0" t="56963"/>
            <a:stretch/>
          </p:blipFill>
          <p:spPr>
            <a:xfrm>
              <a:off x="36360" y="2086200"/>
              <a:ext cx="3240000" cy="70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ÐÐ°ÑÑÐ¸Ð½ÐºÐ¸ Ð¿Ð¾ Ð·Ð°Ð¿ÑÐ¾ÑÑ dots" id="368" name="Google Shape;368;p14"/>
            <p:cNvPicPr preferRelativeResize="0"/>
            <p:nvPr/>
          </p:nvPicPr>
          <p:blipFill rotWithShape="1">
            <a:blip r:embed="rId3">
              <a:alphaModFix/>
            </a:blip>
            <a:srcRect b="21413" l="501" r="0" t="56963"/>
            <a:stretch/>
          </p:blipFill>
          <p:spPr>
            <a:xfrm>
              <a:off x="3279240" y="2086200"/>
              <a:ext cx="3240000" cy="70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ÐÐ°ÑÑÐ¸Ð½ÐºÐ¸ Ð¿Ð¾ Ð·Ð°Ð¿ÑÐ¾ÑÑ dots" id="369" name="Google Shape;369;p14"/>
            <p:cNvPicPr preferRelativeResize="0"/>
            <p:nvPr/>
          </p:nvPicPr>
          <p:blipFill rotWithShape="1">
            <a:blip r:embed="rId3">
              <a:alphaModFix/>
            </a:blip>
            <a:srcRect b="21413" l="501" r="0" t="56963"/>
            <a:stretch/>
          </p:blipFill>
          <p:spPr>
            <a:xfrm>
              <a:off x="6521760" y="2086200"/>
              <a:ext cx="3240000" cy="70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ÐÐ°ÑÑÐ¸Ð½ÐºÐ¸ Ð¿Ð¾ Ð·Ð°Ð¿ÑÐ¾ÑÑ dots" id="370" name="Google Shape;370;p14"/>
            <p:cNvPicPr preferRelativeResize="0"/>
            <p:nvPr/>
          </p:nvPicPr>
          <p:blipFill rotWithShape="1">
            <a:blip r:embed="rId3">
              <a:alphaModFix/>
            </a:blip>
            <a:srcRect b="21413" l="501" r="26830" t="56963"/>
            <a:stretch/>
          </p:blipFill>
          <p:spPr>
            <a:xfrm>
              <a:off x="9764640" y="2086200"/>
              <a:ext cx="2365560" cy="707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1" name="Google Shape;371;p14"/>
          <p:cNvSpPr/>
          <p:nvPr/>
        </p:nvSpPr>
        <p:spPr>
          <a:xfrm flipH="1">
            <a:off x="537480" y="1437840"/>
            <a:ext cx="11196360" cy="46814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2" name="Google Shape;37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12000" y="2376000"/>
            <a:ext cx="2654280" cy="30128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20.png" id="373" name="Google Shape;373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0000" y="1261440"/>
            <a:ext cx="11191680" cy="485784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14"/>
          <p:cNvSpPr/>
          <p:nvPr/>
        </p:nvSpPr>
        <p:spPr>
          <a:xfrm>
            <a:off x="648000" y="1044720"/>
            <a:ext cx="9863280" cy="42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5279" lvl="0" marL="21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Целью дипломного проекта было создание системы «умный дом», для распознавания речевых команд членов семьи, с проверкой кто это говорит, а также реализация «Детского режима» не позволяющего системе выполнять ряд команд произнесенных ребенком.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5279" lvl="0" marL="21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 ходе работы была собрана большая база аудио файлов для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5279" lvl="0" marL="21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обучения и тестирования созданной модели.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5279" lvl="0" marL="216000" marR="0" rtl="0" algn="l">
              <a:lnSpc>
                <a:spcPct val="115000"/>
              </a:lnSpc>
              <a:spcBef>
                <a:spcPts val="28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Полученная модель была интегрирована в графическое приложение написанное с использованием библиотеки Tkinter.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5279" lvl="0" marL="216000" marR="0" rtl="0" algn="l">
              <a:lnSpc>
                <a:spcPct val="115000"/>
              </a:lnSpc>
              <a:spcBef>
                <a:spcPts val="28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 результате работы над дипломном проектом удалось выполнить все вышеперечисленные задачи и получить высокий процент распознавания голосовых команд (</a:t>
            </a:r>
            <a:r>
              <a:rPr b="0" i="0" lang="ru-RU" sz="14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rPr>
              <a:t>99,8%</a:t>
            </a: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5279" lvl="0" marL="216000" marR="0" rtl="0" algn="l">
              <a:lnSpc>
                <a:spcPct val="115000"/>
              </a:lnSpc>
              <a:spcBef>
                <a:spcPts val="28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После проведения тщательного тестирования работы обученной модели как в самом ноутбуке, так и в графическом приложении, можно резюмировать о том что поставленная задача была выполнена полностью.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60000"/>
            <a:ext cx="8364600" cy="4691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214800" cy="6851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"/>
          <p:cNvSpPr/>
          <p:nvPr/>
        </p:nvSpPr>
        <p:spPr>
          <a:xfrm>
            <a:off x="5632560" y="754920"/>
            <a:ext cx="6145560" cy="5578200"/>
          </a:xfrm>
          <a:prstGeom prst="rect">
            <a:avLst/>
          </a:prstGeom>
          <a:noFill/>
          <a:ln cap="flat" cmpd="sng" w="76300">
            <a:solidFill>
              <a:srgbClr val="2763F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"/>
          <p:cNvSpPr/>
          <p:nvPr/>
        </p:nvSpPr>
        <p:spPr>
          <a:xfrm>
            <a:off x="6786360" y="1080720"/>
            <a:ext cx="4715640" cy="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48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rPr>
              <a:t>План</a:t>
            </a:r>
            <a:endParaRPr b="0" i="0" sz="4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6346800" y="2065320"/>
            <a:ext cx="4518360" cy="4465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rPr>
              <a:t>1. Описание задачи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rPr>
              <a:t>2. База данных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rPr>
              <a:t>3. Параметризация данных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rPr>
              <a:t>4. Архитектура НС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rPr>
              <a:t>5. Результаты работы сети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rPr>
              <a:t>6. Интеграция в Production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rPr>
              <a:t>7. Выводы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7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966920" cy="6855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ÐÐ°ÑÑÐ¸Ð½ÐºÐ¸ Ð¿Ð¾ Ð·Ð°Ð¿ÑÐ¾ÑÑ dots" id="185" name="Google Shape;185;p3"/>
          <p:cNvPicPr preferRelativeResize="0"/>
          <p:nvPr/>
        </p:nvPicPr>
        <p:blipFill rotWithShape="1">
          <a:blip r:embed="rId3">
            <a:alphaModFix/>
          </a:blip>
          <a:srcRect b="21750" l="568" r="0" t="2862"/>
          <a:stretch/>
        </p:blipFill>
        <p:spPr>
          <a:xfrm>
            <a:off x="0" y="3201480"/>
            <a:ext cx="4820760" cy="365364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"/>
          <p:cNvSpPr/>
          <p:nvPr/>
        </p:nvSpPr>
        <p:spPr>
          <a:xfrm>
            <a:off x="9418320" y="-2520"/>
            <a:ext cx="2770920" cy="6857640"/>
          </a:xfrm>
          <a:prstGeom prst="rect">
            <a:avLst/>
          </a:prstGeom>
          <a:solidFill>
            <a:srgbClr val="2763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"/>
          <p:cNvSpPr/>
          <p:nvPr/>
        </p:nvSpPr>
        <p:spPr>
          <a:xfrm>
            <a:off x="1107720" y="470880"/>
            <a:ext cx="921816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5400" u="none" cap="none" strike="noStrike">
                <a:solidFill>
                  <a:srgbClr val="2763F9"/>
                </a:solidFill>
                <a:latin typeface="Verdana"/>
                <a:ea typeface="Verdana"/>
                <a:cs typeface="Verdana"/>
                <a:sym typeface="Verdana"/>
              </a:rPr>
              <a:t>Описание задачи</a:t>
            </a:r>
            <a:endParaRPr b="0" i="0" sz="5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"/>
          <p:cNvSpPr/>
          <p:nvPr/>
        </p:nvSpPr>
        <p:spPr>
          <a:xfrm flipH="1">
            <a:off x="790560" y="1570680"/>
            <a:ext cx="10654560" cy="44038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4000" y="1570680"/>
            <a:ext cx="10582560" cy="440388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"/>
          <p:cNvSpPr/>
          <p:nvPr/>
        </p:nvSpPr>
        <p:spPr>
          <a:xfrm>
            <a:off x="1368000" y="2016000"/>
            <a:ext cx="9717840" cy="4142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Система для распознавания 16 речевых команд членами семьи из трех человек, с проверкой того, кто это говорит, а также реализация «Детского режима» не  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                                                       позволяющего системе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                                                       выполнять ряд команд 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                                                       произнесенных ребенком.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                                                        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                                                        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84000" y="3708720"/>
            <a:ext cx="4081680" cy="183384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"/>
          <p:cNvSpPr/>
          <p:nvPr/>
        </p:nvSpPr>
        <p:spPr>
          <a:xfrm>
            <a:off x="4750560" y="4320000"/>
            <a:ext cx="431640" cy="10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"/>
          <p:cNvSpPr/>
          <p:nvPr/>
        </p:nvSpPr>
        <p:spPr>
          <a:xfrm>
            <a:off x="5544000" y="4752000"/>
            <a:ext cx="2862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4"/>
          <p:cNvGrpSpPr/>
          <p:nvPr/>
        </p:nvGrpSpPr>
        <p:grpSpPr>
          <a:xfrm>
            <a:off x="36000" y="1330200"/>
            <a:ext cx="12117960" cy="707400"/>
            <a:chOff x="36000" y="1330200"/>
            <a:chExt cx="12117960" cy="707400"/>
          </a:xfrm>
        </p:grpSpPr>
        <p:pic>
          <p:nvPicPr>
            <p:cNvPr descr="ÐÐ°ÑÑÐ¸Ð½ÐºÐ¸ Ð¿Ð¾ Ð·Ð°Ð¿ÑÐ¾ÑÑ dots" id="200" name="Google Shape;200;p4"/>
            <p:cNvPicPr preferRelativeResize="0"/>
            <p:nvPr/>
          </p:nvPicPr>
          <p:blipFill rotWithShape="1">
            <a:blip r:embed="rId3">
              <a:alphaModFix/>
            </a:blip>
            <a:srcRect b="21413" l="501" r="0" t="56963"/>
            <a:stretch/>
          </p:blipFill>
          <p:spPr>
            <a:xfrm>
              <a:off x="36000" y="1330200"/>
              <a:ext cx="3246480" cy="70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ÐÐ°ÑÑÐ¸Ð½ÐºÐ¸ Ð¿Ð¾ Ð·Ð°Ð¿ÑÐ¾ÑÑ dots" id="201" name="Google Shape;201;p4"/>
            <p:cNvPicPr preferRelativeResize="0"/>
            <p:nvPr/>
          </p:nvPicPr>
          <p:blipFill rotWithShape="1">
            <a:blip r:embed="rId3">
              <a:alphaModFix/>
            </a:blip>
            <a:srcRect b="21413" l="501" r="0" t="56963"/>
            <a:stretch/>
          </p:blipFill>
          <p:spPr>
            <a:xfrm>
              <a:off x="3285360" y="1330200"/>
              <a:ext cx="3246480" cy="70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ÐÐ°ÑÑÐ¸Ð½ÐºÐ¸ Ð¿Ð¾ Ð·Ð°Ð¿ÑÐ¾ÑÑ dots" id="202" name="Google Shape;202;p4"/>
            <p:cNvPicPr preferRelativeResize="0"/>
            <p:nvPr/>
          </p:nvPicPr>
          <p:blipFill rotWithShape="1">
            <a:blip r:embed="rId3">
              <a:alphaModFix/>
            </a:blip>
            <a:srcRect b="21413" l="501" r="0" t="56963"/>
            <a:stretch/>
          </p:blipFill>
          <p:spPr>
            <a:xfrm>
              <a:off x="6534360" y="1330200"/>
              <a:ext cx="3246480" cy="70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ÐÐ°ÑÑÐ¸Ð½ÐºÐ¸ Ð¿Ð¾ Ð·Ð°Ð¿ÑÐ¾ÑÑ dots" id="203" name="Google Shape;203;p4"/>
            <p:cNvPicPr preferRelativeResize="0"/>
            <p:nvPr/>
          </p:nvPicPr>
          <p:blipFill rotWithShape="1">
            <a:blip r:embed="rId3">
              <a:alphaModFix/>
            </a:blip>
            <a:srcRect b="21413" l="501" r="26830" t="56963"/>
            <a:stretch/>
          </p:blipFill>
          <p:spPr>
            <a:xfrm>
              <a:off x="9783720" y="1330200"/>
              <a:ext cx="2370240" cy="707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4" name="Google Shape;204;p4"/>
          <p:cNvSpPr/>
          <p:nvPr/>
        </p:nvSpPr>
        <p:spPr>
          <a:xfrm flipH="1" rot="10800000">
            <a:off x="0" y="1810080"/>
            <a:ext cx="12189240" cy="5061600"/>
          </a:xfrm>
          <a:prstGeom prst="rect">
            <a:avLst/>
          </a:prstGeom>
          <a:solidFill>
            <a:srgbClr val="5367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4"/>
          <p:cNvSpPr/>
          <p:nvPr/>
        </p:nvSpPr>
        <p:spPr>
          <a:xfrm>
            <a:off x="-3191400" y="206280"/>
            <a:ext cx="12189240" cy="72756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4000" u="none" cap="none" strike="noStrike">
                <a:solidFill>
                  <a:srgbClr val="2763F9"/>
                </a:solidFill>
                <a:latin typeface="Verdana"/>
                <a:ea typeface="Verdana"/>
                <a:cs typeface="Verdana"/>
                <a:sym typeface="Verdana"/>
              </a:rPr>
              <a:t>База данных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4"/>
          <p:cNvSpPr/>
          <p:nvPr/>
        </p:nvSpPr>
        <p:spPr>
          <a:xfrm flipH="1" rot="10800000">
            <a:off x="5459760" y="561960"/>
            <a:ext cx="6730920" cy="42840"/>
          </a:xfrm>
          <a:prstGeom prst="rect">
            <a:avLst/>
          </a:prstGeom>
          <a:solidFill>
            <a:srgbClr val="2763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4"/>
          <p:cNvSpPr/>
          <p:nvPr/>
        </p:nvSpPr>
        <p:spPr>
          <a:xfrm rot="5393400">
            <a:off x="7239240" y="2731680"/>
            <a:ext cx="430920" cy="646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4"/>
          <p:cNvSpPr/>
          <p:nvPr/>
        </p:nvSpPr>
        <p:spPr>
          <a:xfrm>
            <a:off x="1908000" y="3960000"/>
            <a:ext cx="2086920" cy="358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4"/>
          <p:cNvSpPr/>
          <p:nvPr/>
        </p:nvSpPr>
        <p:spPr>
          <a:xfrm>
            <a:off x="7056000" y="3384000"/>
            <a:ext cx="1582920" cy="214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5480" y="1817280"/>
            <a:ext cx="12206880" cy="50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"/>
          <p:cNvSpPr/>
          <p:nvPr/>
        </p:nvSpPr>
        <p:spPr>
          <a:xfrm flipH="1" rot="10800000">
            <a:off x="504000" y="1340640"/>
            <a:ext cx="11196360" cy="502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:\Наташа\корел\сувалкина\презентация НЕЙРОНКИ\ДОД\20.png" id="212" name="Google Shape;212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5720" y="1159560"/>
            <a:ext cx="11196360" cy="521784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4"/>
          <p:cNvSpPr/>
          <p:nvPr/>
        </p:nvSpPr>
        <p:spPr>
          <a:xfrm>
            <a:off x="1639800" y="1438200"/>
            <a:ext cx="9626040" cy="4753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                        Записи 16-ти голосовых команд: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82960" lvl="0" marL="28584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</a:pPr>
            <a:r>
              <a:rPr b="0" i="0" lang="ru-RU" sz="1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Включи свет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82960" lvl="0" marL="28584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</a:pPr>
            <a:r>
              <a:rPr b="0" i="0" lang="ru-RU" sz="1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Прогрей машину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82960" lvl="0" marL="28584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</a:pPr>
            <a:r>
              <a:rPr b="0" i="0" lang="ru-RU" sz="1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Включи кондиционер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82960" lvl="0" marL="28584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</a:pPr>
            <a:r>
              <a:rPr b="0" i="0" lang="ru-RU" sz="1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Закрой шторы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82960" lvl="0" marL="28584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</a:pPr>
            <a:r>
              <a:rPr b="0" i="0" lang="ru-RU" sz="1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Включи чайник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82960" lvl="0" marL="28584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</a:pPr>
            <a:r>
              <a:rPr b="0" i="0" lang="ru-RU" sz="1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Ответь на звонок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82960" lvl="0" marL="28584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</a:pPr>
            <a:r>
              <a:rPr b="0" i="0" lang="ru-RU" sz="1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Закажи продукты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82960" lvl="0" marL="28584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</a:pPr>
            <a:r>
              <a:rPr b="0" i="0" lang="ru-RU" sz="1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Позвони консьержу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                        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Количество человек: 3,  Количество записей для каждой голосовой команды: 100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Итого: 1600 голосовых команд для каждого из 3х человек.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Всего записано 4800 голосовых команд.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4"/>
          <p:cNvSpPr/>
          <p:nvPr/>
        </p:nvSpPr>
        <p:spPr>
          <a:xfrm>
            <a:off x="6775560" y="1185840"/>
            <a:ext cx="4770720" cy="4067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82960" lvl="0" marL="28584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</a:pPr>
            <a:r>
              <a:rPr b="0" i="0" lang="ru-RU" sz="1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Пропылесось квартиру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82960" lvl="0" marL="28584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</a:pPr>
            <a:r>
              <a:rPr b="0" i="0" lang="ru-RU" sz="1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Режим романтика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82960" lvl="0" marL="28584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</a:pPr>
            <a:r>
              <a:rPr b="0" i="0" lang="ru-RU" sz="1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Приготовь тосты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82960" lvl="0" marL="28584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</a:pPr>
            <a:r>
              <a:rPr b="0" i="0" lang="ru-RU" sz="1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Свари кофе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82960" lvl="0" marL="28584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</a:pPr>
            <a:r>
              <a:rPr b="0" i="0" lang="ru-RU" sz="1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Проветри помещение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82960" lvl="0" marL="28584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</a:pPr>
            <a:r>
              <a:rPr b="0" i="0" lang="ru-RU" sz="1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Приглуши свет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82960" lvl="0" marL="28584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</a:pPr>
            <a:r>
              <a:rPr b="0" i="0" lang="ru-RU" sz="1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Наполни ванную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82960" lvl="0" marL="28584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</a:pPr>
            <a:r>
              <a:rPr b="0" i="0" lang="ru-RU" sz="1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Сколько градусов на улице?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4"/>
          <p:cNvSpPr/>
          <p:nvPr/>
        </p:nvSpPr>
        <p:spPr>
          <a:xfrm>
            <a:off x="1872000" y="2304000"/>
            <a:ext cx="2231280" cy="359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4"/>
          <p:cNvSpPr/>
          <p:nvPr/>
        </p:nvSpPr>
        <p:spPr>
          <a:xfrm>
            <a:off x="1908000" y="3923640"/>
            <a:ext cx="2267280" cy="359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4"/>
          <p:cNvSpPr/>
          <p:nvPr/>
        </p:nvSpPr>
        <p:spPr>
          <a:xfrm>
            <a:off x="7130160" y="2840040"/>
            <a:ext cx="1941120" cy="39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Наташа\корел\сувалкина\фото подборка\4e51c2_8c584bcb69894647849f14b36029b004_mv2.jpg" id="222" name="Google Shape;222;p5"/>
          <p:cNvPicPr preferRelativeResize="0"/>
          <p:nvPr/>
        </p:nvPicPr>
        <p:blipFill rotWithShape="1">
          <a:blip r:embed="rId3">
            <a:alphaModFix/>
          </a:blip>
          <a:srcRect b="0" l="0" r="0" t="59924"/>
          <a:stretch/>
        </p:blipFill>
        <p:spPr>
          <a:xfrm>
            <a:off x="-1800" y="2592000"/>
            <a:ext cx="12192119" cy="43365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4.png" id="223" name="Google Shape;223;p5"/>
          <p:cNvPicPr preferRelativeResize="0"/>
          <p:nvPr/>
        </p:nvPicPr>
        <p:blipFill rotWithShape="1">
          <a:blip r:embed="rId4">
            <a:alphaModFix amt="26000"/>
          </a:blip>
          <a:srcRect b="0" l="0" r="0" t="0"/>
          <a:stretch/>
        </p:blipFill>
        <p:spPr>
          <a:xfrm>
            <a:off x="0" y="1725480"/>
            <a:ext cx="12192120" cy="522144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5"/>
          <p:cNvSpPr/>
          <p:nvPr/>
        </p:nvSpPr>
        <p:spPr>
          <a:xfrm>
            <a:off x="5441040" y="609480"/>
            <a:ext cx="6751080" cy="44280"/>
          </a:xfrm>
          <a:prstGeom prst="rect">
            <a:avLst/>
          </a:prstGeom>
          <a:solidFill>
            <a:srgbClr val="2763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5"/>
          <p:cNvSpPr/>
          <p:nvPr/>
        </p:nvSpPr>
        <p:spPr>
          <a:xfrm>
            <a:off x="807125" y="276850"/>
            <a:ext cx="42486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4000" u="none" cap="none" strike="noStrike">
                <a:solidFill>
                  <a:srgbClr val="2763F9"/>
                </a:solidFill>
                <a:latin typeface="Verdana"/>
                <a:ea typeface="Verdana"/>
                <a:cs typeface="Verdana"/>
                <a:sym typeface="Verdana"/>
              </a:rPr>
              <a:t>База данных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5"/>
          <p:cNvSpPr/>
          <p:nvPr/>
        </p:nvSpPr>
        <p:spPr>
          <a:xfrm>
            <a:off x="828000" y="1198440"/>
            <a:ext cx="4827600" cy="53164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5"/>
          <p:cNvSpPr/>
          <p:nvPr/>
        </p:nvSpPr>
        <p:spPr>
          <a:xfrm>
            <a:off x="6553080" y="1183680"/>
            <a:ext cx="4827600" cy="531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7320" y="1196280"/>
            <a:ext cx="4827600" cy="530928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5"/>
          <p:cNvSpPr/>
          <p:nvPr/>
        </p:nvSpPr>
        <p:spPr>
          <a:xfrm>
            <a:off x="6842520" y="1370880"/>
            <a:ext cx="4248720" cy="5123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ru-RU" sz="1800" u="none" cap="none" strike="noStrike">
                <a:latin typeface="Arial"/>
                <a:ea typeface="Arial"/>
                <a:cs typeface="Arial"/>
                <a:sym typeface="Arial"/>
              </a:rPr>
            </a:br>
            <a:br>
              <a:rPr b="0" i="0" lang="ru-RU" sz="1800" u="none" cap="none" strike="noStrike">
                <a:latin typeface="Arial"/>
                <a:ea typeface="Arial"/>
                <a:cs typeface="Arial"/>
                <a:sym typeface="Arial"/>
              </a:rPr>
            </a:br>
            <a:br>
              <a:rPr b="0" i="0" lang="ru-RU" sz="1800" u="none" cap="none" strike="noStrike">
                <a:latin typeface="Arial"/>
                <a:ea typeface="Arial"/>
                <a:cs typeface="Arial"/>
                <a:sym typeface="Arial"/>
              </a:rPr>
            </a:br>
            <a:br>
              <a:rPr b="0" i="0" lang="ru-RU" sz="1800" u="none" cap="none" strike="noStrike"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5"/>
          <p:cNvSpPr/>
          <p:nvPr/>
        </p:nvSpPr>
        <p:spPr>
          <a:xfrm>
            <a:off x="6768000" y="1365840"/>
            <a:ext cx="4533840" cy="4204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8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rPr>
              <a:t>Тестовые звуковые дорожки: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Для каждого из 3х спикеров по 2 звуковые дорожки на каждую голосовую команду, длиной 30 секунд каждая.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Включают в себя по одной команде на один звуковой файл на фоне “шума”.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Итого: 96 тестовых записей по 30 секунд.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5"/>
          <p:cNvSpPr/>
          <p:nvPr/>
        </p:nvSpPr>
        <p:spPr>
          <a:xfrm>
            <a:off x="936000" y="1401840"/>
            <a:ext cx="4605840" cy="3107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8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rPr>
              <a:t>Записи шума: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 50 записей длиной 30 секунд для каждого спикера.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«шум» - запись фонового голоса конкретного спикера (чтение книги, статьи, монолог на как</a:t>
            </a:r>
            <a:r>
              <a:rPr lang="ru-RU" sz="1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у</a:t>
            </a:r>
            <a:r>
              <a:rPr b="0" i="0" lang="ru-RU" sz="1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ю либо тему)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Итого: 150 записей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96800" y="4932000"/>
            <a:ext cx="1842120" cy="1035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3680" y="1206000"/>
            <a:ext cx="4827600" cy="5309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6"/>
          <p:cNvGrpSpPr/>
          <p:nvPr/>
        </p:nvGrpSpPr>
        <p:grpSpPr>
          <a:xfrm>
            <a:off x="36000" y="1438200"/>
            <a:ext cx="12093840" cy="707400"/>
            <a:chOff x="36000" y="1438200"/>
            <a:chExt cx="12093840" cy="707400"/>
          </a:xfrm>
        </p:grpSpPr>
        <p:pic>
          <p:nvPicPr>
            <p:cNvPr descr="ÐÐ°ÑÑÐ¸Ð½ÐºÐ¸ Ð¿Ð¾ Ð·Ð°Ð¿ÑÐ¾ÑÑ dots" id="240" name="Google Shape;240;p6"/>
            <p:cNvPicPr preferRelativeResize="0"/>
            <p:nvPr/>
          </p:nvPicPr>
          <p:blipFill rotWithShape="1">
            <a:blip r:embed="rId3">
              <a:alphaModFix/>
            </a:blip>
            <a:srcRect b="21413" l="501" r="0" t="56963"/>
            <a:stretch/>
          </p:blipFill>
          <p:spPr>
            <a:xfrm>
              <a:off x="36000" y="1438200"/>
              <a:ext cx="3240000" cy="70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ÐÐ°ÑÑÐ¸Ð½ÐºÐ¸ Ð¿Ð¾ Ð·Ð°Ð¿ÑÐ¾ÑÑ dots" id="241" name="Google Shape;241;p6"/>
            <p:cNvPicPr preferRelativeResize="0"/>
            <p:nvPr/>
          </p:nvPicPr>
          <p:blipFill rotWithShape="1">
            <a:blip r:embed="rId3">
              <a:alphaModFix/>
            </a:blip>
            <a:srcRect b="21413" l="501" r="0" t="56963"/>
            <a:stretch/>
          </p:blipFill>
          <p:spPr>
            <a:xfrm>
              <a:off x="3278880" y="1438200"/>
              <a:ext cx="3240000" cy="70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ÐÐ°ÑÑÐ¸Ð½ÐºÐ¸ Ð¿Ð¾ Ð·Ð°Ð¿ÑÐ¾ÑÑ dots" id="242" name="Google Shape;242;p6"/>
            <p:cNvPicPr preferRelativeResize="0"/>
            <p:nvPr/>
          </p:nvPicPr>
          <p:blipFill rotWithShape="1">
            <a:blip r:embed="rId3">
              <a:alphaModFix/>
            </a:blip>
            <a:srcRect b="21413" l="501" r="0" t="56963"/>
            <a:stretch/>
          </p:blipFill>
          <p:spPr>
            <a:xfrm>
              <a:off x="6521400" y="1438200"/>
              <a:ext cx="3240000" cy="70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ÐÐ°ÑÑÐ¸Ð½ÐºÐ¸ Ð¿Ð¾ Ð·Ð°Ð¿ÑÐ¾ÑÑ dots" id="243" name="Google Shape;243;p6"/>
            <p:cNvPicPr preferRelativeResize="0"/>
            <p:nvPr/>
          </p:nvPicPr>
          <p:blipFill rotWithShape="1">
            <a:blip r:embed="rId3">
              <a:alphaModFix/>
            </a:blip>
            <a:srcRect b="21413" l="501" r="26830" t="56963"/>
            <a:stretch/>
          </p:blipFill>
          <p:spPr>
            <a:xfrm>
              <a:off x="9764280" y="1438200"/>
              <a:ext cx="2365560" cy="707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4" name="Google Shape;244;p6"/>
          <p:cNvSpPr/>
          <p:nvPr/>
        </p:nvSpPr>
        <p:spPr>
          <a:xfrm>
            <a:off x="0" y="304920"/>
            <a:ext cx="12189240" cy="72756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4000" u="none" cap="none" strike="noStrike">
                <a:solidFill>
                  <a:srgbClr val="2763F9"/>
                </a:solidFill>
                <a:latin typeface="Verdana"/>
                <a:ea typeface="Verdana"/>
                <a:cs typeface="Verdana"/>
                <a:sym typeface="Verdana"/>
              </a:rPr>
              <a:t>Параметризация данных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Наташа\корел\сувалкина\фото подборка\original.png" id="245" name="Google Shape;245;p6"/>
          <p:cNvPicPr preferRelativeResize="0"/>
          <p:nvPr/>
        </p:nvPicPr>
        <p:blipFill rotWithShape="1">
          <a:blip r:embed="rId4">
            <a:alphaModFix/>
          </a:blip>
          <a:srcRect b="29696" l="0" r="0" t="0"/>
          <a:stretch/>
        </p:blipFill>
        <p:spPr>
          <a:xfrm>
            <a:off x="0" y="3420000"/>
            <a:ext cx="12191040" cy="349092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6"/>
          <p:cNvSpPr/>
          <p:nvPr/>
        </p:nvSpPr>
        <p:spPr>
          <a:xfrm flipH="1">
            <a:off x="537480" y="1437840"/>
            <a:ext cx="11196360" cy="43790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:\Наташа\корел\сувалкина\презентация НЕЙРОНКИ\ДОД\20.png" id="247" name="Google Shape;247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0000" y="1224000"/>
            <a:ext cx="11191680" cy="46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6"/>
          <p:cNvSpPr/>
          <p:nvPr/>
        </p:nvSpPr>
        <p:spPr>
          <a:xfrm>
            <a:off x="715800" y="1524600"/>
            <a:ext cx="10870200" cy="3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Исходные звуковые файлы были конвертированы в wav формат и нарезаны по 30 секунд(шум и тестовые записи). Голосовые команды были бережно вырезаны чтобы ни попало и не пропало ничего лишнего.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 таком виде(см. База данных) данные были загружены в программу, далее звуковые файлы в формате wav были преобразованы в мел-частоты, из которых был создан датасет в виде np-массива для обучающей и проверочной выборки.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7"/>
          <p:cNvGrpSpPr/>
          <p:nvPr/>
        </p:nvGrpSpPr>
        <p:grpSpPr>
          <a:xfrm>
            <a:off x="36000" y="1438200"/>
            <a:ext cx="12093840" cy="707400"/>
            <a:chOff x="36000" y="1438200"/>
            <a:chExt cx="12093840" cy="707400"/>
          </a:xfrm>
        </p:grpSpPr>
        <p:pic>
          <p:nvPicPr>
            <p:cNvPr descr="ÐÐ°ÑÑÐ¸Ð½ÐºÐ¸ Ð¿Ð¾ Ð·Ð°Ð¿ÑÐ¾ÑÑ dots" id="255" name="Google Shape;255;p7"/>
            <p:cNvPicPr preferRelativeResize="0"/>
            <p:nvPr/>
          </p:nvPicPr>
          <p:blipFill rotWithShape="1">
            <a:blip r:embed="rId3">
              <a:alphaModFix/>
            </a:blip>
            <a:srcRect b="21413" l="501" r="0" t="56963"/>
            <a:stretch/>
          </p:blipFill>
          <p:spPr>
            <a:xfrm>
              <a:off x="36000" y="1438200"/>
              <a:ext cx="3240000" cy="70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ÐÐ°ÑÑÐ¸Ð½ÐºÐ¸ Ð¿Ð¾ Ð·Ð°Ð¿ÑÐ¾ÑÑ dots" id="256" name="Google Shape;256;p7"/>
            <p:cNvPicPr preferRelativeResize="0"/>
            <p:nvPr/>
          </p:nvPicPr>
          <p:blipFill rotWithShape="1">
            <a:blip r:embed="rId3">
              <a:alphaModFix/>
            </a:blip>
            <a:srcRect b="21413" l="501" r="0" t="56963"/>
            <a:stretch/>
          </p:blipFill>
          <p:spPr>
            <a:xfrm>
              <a:off x="3278880" y="1438200"/>
              <a:ext cx="3240000" cy="70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ÐÐ°ÑÑÐ¸Ð½ÐºÐ¸ Ð¿Ð¾ Ð·Ð°Ð¿ÑÐ¾ÑÑ dots" id="257" name="Google Shape;257;p7"/>
            <p:cNvPicPr preferRelativeResize="0"/>
            <p:nvPr/>
          </p:nvPicPr>
          <p:blipFill rotWithShape="1">
            <a:blip r:embed="rId3">
              <a:alphaModFix/>
            </a:blip>
            <a:srcRect b="21413" l="501" r="0" t="56963"/>
            <a:stretch/>
          </p:blipFill>
          <p:spPr>
            <a:xfrm>
              <a:off x="6521400" y="1438200"/>
              <a:ext cx="3240000" cy="70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ÐÐ°ÑÑÐ¸Ð½ÐºÐ¸ Ð¿Ð¾ Ð·Ð°Ð¿ÑÐ¾ÑÑ dots" id="258" name="Google Shape;258;p7"/>
            <p:cNvPicPr preferRelativeResize="0"/>
            <p:nvPr/>
          </p:nvPicPr>
          <p:blipFill rotWithShape="1">
            <a:blip r:embed="rId3">
              <a:alphaModFix/>
            </a:blip>
            <a:srcRect b="21413" l="501" r="26830" t="56963"/>
            <a:stretch/>
          </p:blipFill>
          <p:spPr>
            <a:xfrm>
              <a:off x="9764280" y="1438200"/>
              <a:ext cx="2365560" cy="707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9" name="Google Shape;259;p7"/>
          <p:cNvSpPr/>
          <p:nvPr/>
        </p:nvSpPr>
        <p:spPr>
          <a:xfrm>
            <a:off x="0" y="304920"/>
            <a:ext cx="12189240" cy="72756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4000" u="none" cap="none" strike="noStrike">
                <a:solidFill>
                  <a:srgbClr val="2763F9"/>
                </a:solidFill>
                <a:latin typeface="Verdana"/>
                <a:ea typeface="Verdana"/>
                <a:cs typeface="Verdana"/>
                <a:sym typeface="Verdana"/>
              </a:rPr>
              <a:t>Архитектура сети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7"/>
          <p:cNvSpPr/>
          <p:nvPr/>
        </p:nvSpPr>
        <p:spPr>
          <a:xfrm>
            <a:off x="792000" y="1296000"/>
            <a:ext cx="10870200" cy="34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7200" y="2736000"/>
            <a:ext cx="12254040" cy="4174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23400" y="2736000"/>
            <a:ext cx="12214440" cy="417492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7"/>
          <p:cNvSpPr/>
          <p:nvPr/>
        </p:nvSpPr>
        <p:spPr>
          <a:xfrm flipH="1">
            <a:off x="537480" y="1437840"/>
            <a:ext cx="11196360" cy="43790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:\Наташа\корел\сувалкина\презентация НЕЙРОНКИ\ДОД\20.png" id="264" name="Google Shape;264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3240" y="1293840"/>
            <a:ext cx="11191680" cy="453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8640" y="1531440"/>
            <a:ext cx="10970280" cy="4263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271;p8"/>
          <p:cNvGrpSpPr/>
          <p:nvPr/>
        </p:nvGrpSpPr>
        <p:grpSpPr>
          <a:xfrm>
            <a:off x="36000" y="1438200"/>
            <a:ext cx="12093840" cy="707400"/>
            <a:chOff x="36000" y="1438200"/>
            <a:chExt cx="12093840" cy="707400"/>
          </a:xfrm>
        </p:grpSpPr>
        <p:pic>
          <p:nvPicPr>
            <p:cNvPr descr="ÐÐ°ÑÑÐ¸Ð½ÐºÐ¸ Ð¿Ð¾ Ð·Ð°Ð¿ÑÐ¾ÑÑ dots" id="272" name="Google Shape;272;p8"/>
            <p:cNvPicPr preferRelativeResize="0"/>
            <p:nvPr/>
          </p:nvPicPr>
          <p:blipFill rotWithShape="1">
            <a:blip r:embed="rId3">
              <a:alphaModFix/>
            </a:blip>
            <a:srcRect b="21413" l="501" r="0" t="56963"/>
            <a:stretch/>
          </p:blipFill>
          <p:spPr>
            <a:xfrm>
              <a:off x="36000" y="1438200"/>
              <a:ext cx="3240000" cy="70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ÐÐ°ÑÑÐ¸Ð½ÐºÐ¸ Ð¿Ð¾ Ð·Ð°Ð¿ÑÐ¾ÑÑ dots" id="273" name="Google Shape;273;p8"/>
            <p:cNvPicPr preferRelativeResize="0"/>
            <p:nvPr/>
          </p:nvPicPr>
          <p:blipFill rotWithShape="1">
            <a:blip r:embed="rId3">
              <a:alphaModFix/>
            </a:blip>
            <a:srcRect b="21413" l="501" r="0" t="56963"/>
            <a:stretch/>
          </p:blipFill>
          <p:spPr>
            <a:xfrm>
              <a:off x="3278880" y="1438200"/>
              <a:ext cx="3240000" cy="70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ÐÐ°ÑÑÐ¸Ð½ÐºÐ¸ Ð¿Ð¾ Ð·Ð°Ð¿ÑÐ¾ÑÑ dots" id="274" name="Google Shape;274;p8"/>
            <p:cNvPicPr preferRelativeResize="0"/>
            <p:nvPr/>
          </p:nvPicPr>
          <p:blipFill rotWithShape="1">
            <a:blip r:embed="rId3">
              <a:alphaModFix/>
            </a:blip>
            <a:srcRect b="21413" l="501" r="0" t="56963"/>
            <a:stretch/>
          </p:blipFill>
          <p:spPr>
            <a:xfrm>
              <a:off x="6521400" y="1438200"/>
              <a:ext cx="3240000" cy="70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ÐÐ°ÑÑÐ¸Ð½ÐºÐ¸ Ð¿Ð¾ Ð·Ð°Ð¿ÑÐ¾ÑÑ dots" id="275" name="Google Shape;275;p8"/>
            <p:cNvPicPr preferRelativeResize="0"/>
            <p:nvPr/>
          </p:nvPicPr>
          <p:blipFill rotWithShape="1">
            <a:blip r:embed="rId3">
              <a:alphaModFix/>
            </a:blip>
            <a:srcRect b="21413" l="501" r="26830" t="56963"/>
            <a:stretch/>
          </p:blipFill>
          <p:spPr>
            <a:xfrm>
              <a:off x="9764280" y="1438200"/>
              <a:ext cx="2365560" cy="707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6" name="Google Shape;276;p8"/>
          <p:cNvSpPr/>
          <p:nvPr/>
        </p:nvSpPr>
        <p:spPr>
          <a:xfrm>
            <a:off x="0" y="304920"/>
            <a:ext cx="12189240" cy="72756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4000" u="none" cap="none" strike="noStrike">
                <a:solidFill>
                  <a:srgbClr val="2763F9"/>
                </a:solidFill>
                <a:latin typeface="Verdana"/>
                <a:ea typeface="Verdana"/>
                <a:cs typeface="Verdana"/>
                <a:sym typeface="Verdana"/>
              </a:rPr>
              <a:t>Результаты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8"/>
          <p:cNvSpPr/>
          <p:nvPr/>
        </p:nvSpPr>
        <p:spPr>
          <a:xfrm>
            <a:off x="792000" y="1296000"/>
            <a:ext cx="10870200" cy="34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808000"/>
            <a:ext cx="12198960" cy="417492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8"/>
          <p:cNvSpPr/>
          <p:nvPr/>
        </p:nvSpPr>
        <p:spPr>
          <a:xfrm flipH="1">
            <a:off x="537480" y="1437480"/>
            <a:ext cx="11196360" cy="46090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90880" y="1438200"/>
            <a:ext cx="3307320" cy="4536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8000" y="1368000"/>
            <a:ext cx="8710920" cy="2628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20.png" id="282" name="Google Shape;282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3600" y="1188000"/>
            <a:ext cx="11191680" cy="487692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8"/>
          <p:cNvSpPr/>
          <p:nvPr/>
        </p:nvSpPr>
        <p:spPr>
          <a:xfrm>
            <a:off x="755280" y="4039200"/>
            <a:ext cx="7884000" cy="20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4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rPr>
              <a:t>Тестирование: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rPr>
              <a:t>1) На всех 96 тестовых дорожках, команды успешно распознались.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rPr>
              <a:t>2) Детский режим отработал правильно, не пропустив ни одной запрещенной в данном режиме команды произнесенной ребенком.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rPr>
              <a:t>В тоже время эти же команды произнесенные взрослыми успешно распознались и выполнились.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rPr>
              <a:t>3) Проверка на спикера, отработала корректно. Каждый спикер был правильно определен и отличен от других спикеров.  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8"/>
          <p:cNvSpPr/>
          <p:nvPr/>
        </p:nvSpPr>
        <p:spPr>
          <a:xfrm>
            <a:off x="4032000" y="2295000"/>
            <a:ext cx="4715640" cy="1155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4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rPr>
              <a:t>Точность</a:t>
            </a:r>
            <a:r>
              <a:rPr b="0" i="0" lang="ru-RU" sz="14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rPr>
              <a:t> на последней эпохе обучения </a:t>
            </a:r>
            <a:r>
              <a:rPr b="1" i="0" lang="ru-RU" sz="14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rPr>
              <a:t>составила: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4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rPr>
              <a:t>98,3%</a:t>
            </a:r>
            <a:r>
              <a:rPr b="0" i="0" lang="ru-RU" sz="14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rPr>
              <a:t> на обучающей выборке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4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rPr>
              <a:t>99,8%</a:t>
            </a:r>
            <a:r>
              <a:rPr b="0" i="0" lang="ru-RU" sz="14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rPr>
              <a:t> на проверочной выборке</a:t>
            </a:r>
            <a:r>
              <a:rPr b="1" i="0" lang="ru-RU" sz="14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ÐÐ°ÑÑÐ¸Ð½ÐºÐ¸ Ð¿Ð¾ Ð·Ð°Ð¿ÑÐ¾ÑÑ dots" id="289" name="Google Shape;289;p9"/>
          <p:cNvPicPr preferRelativeResize="0"/>
          <p:nvPr/>
        </p:nvPicPr>
        <p:blipFill rotWithShape="1">
          <a:blip r:embed="rId3">
            <a:alphaModFix/>
          </a:blip>
          <a:srcRect b="48086" l="34626" r="0" t="2868"/>
          <a:stretch/>
        </p:blipFill>
        <p:spPr>
          <a:xfrm flipH="1" rot="10800000">
            <a:off x="10044720" y="0"/>
            <a:ext cx="2144160" cy="160812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9"/>
          <p:cNvSpPr/>
          <p:nvPr/>
        </p:nvSpPr>
        <p:spPr>
          <a:xfrm>
            <a:off x="0" y="984600"/>
            <a:ext cx="745920" cy="5442840"/>
          </a:xfrm>
          <a:prstGeom prst="rect">
            <a:avLst/>
          </a:prstGeom>
          <a:solidFill>
            <a:srgbClr val="2763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9"/>
          <p:cNvSpPr/>
          <p:nvPr/>
        </p:nvSpPr>
        <p:spPr>
          <a:xfrm>
            <a:off x="909720" y="158400"/>
            <a:ext cx="9677880" cy="13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4000" u="none" cap="none" strike="noStrike">
                <a:solidFill>
                  <a:srgbClr val="2763F9"/>
                </a:solidFill>
                <a:latin typeface="Verdana"/>
                <a:ea typeface="Verdana"/>
                <a:cs typeface="Verdana"/>
                <a:sym typeface="Verdana"/>
              </a:rPr>
              <a:t>PRODUCTION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ÐÐ°ÑÑÐ¸Ð½ÐºÐ¸ Ð¿Ð¾ Ð·Ð°Ð¿ÑÐ¾ÑÑ dots" id="292" name="Google Shape;292;p9"/>
          <p:cNvPicPr preferRelativeResize="0"/>
          <p:nvPr/>
        </p:nvPicPr>
        <p:blipFill rotWithShape="1">
          <a:blip r:embed="rId3">
            <a:alphaModFix/>
          </a:blip>
          <a:srcRect b="48086" l="34626" r="0" t="2868"/>
          <a:stretch/>
        </p:blipFill>
        <p:spPr>
          <a:xfrm flipH="1" rot="10800000">
            <a:off x="7920720" y="360"/>
            <a:ext cx="2144160" cy="16081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ÐÐ°ÑÑÐ¸Ð½ÐºÐ¸ Ð¿Ð¾ Ð·Ð°Ð¿ÑÐ¾ÑÑ dots" id="293" name="Google Shape;293;p9"/>
          <p:cNvPicPr preferRelativeResize="0"/>
          <p:nvPr/>
        </p:nvPicPr>
        <p:blipFill rotWithShape="1">
          <a:blip r:embed="rId3">
            <a:alphaModFix/>
          </a:blip>
          <a:srcRect b="48086" l="34626" r="0" t="2868"/>
          <a:stretch/>
        </p:blipFill>
        <p:spPr>
          <a:xfrm flipH="1" rot="10800000">
            <a:off x="5796000" y="0"/>
            <a:ext cx="2144160" cy="160812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9"/>
          <p:cNvSpPr/>
          <p:nvPr/>
        </p:nvSpPr>
        <p:spPr>
          <a:xfrm>
            <a:off x="749160" y="984600"/>
            <a:ext cx="11439360" cy="54428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9"/>
          <p:cNvSpPr/>
          <p:nvPr/>
        </p:nvSpPr>
        <p:spPr>
          <a:xfrm>
            <a:off x="1080000" y="1224000"/>
            <a:ext cx="6334560" cy="4952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Приложение написано в </a:t>
            </a:r>
            <a:r>
              <a:rPr b="1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Jupiter Notebook</a:t>
            </a: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с использованием библиотеки </a:t>
            </a:r>
            <a:r>
              <a:rPr b="1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Tkinter</a:t>
            </a: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Для загрузки аудио файлов созданы три кнопки соответствующие конкретному спикеру, нажав на которую можно загрузить файл в формате WAV для распознавания и выполнения команды.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Выполнение команды реализовано отрисовыванием в «домике» соответствующей  распознанной команде картинки</a:t>
            </a:r>
            <a:r>
              <a:rPr b="1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Реализована проверка на спикера. В случае если распознанный голос не совпадает с голосом заявленного спикера, будет выведено </a:t>
            </a:r>
            <a:r>
              <a:rPr lang="ru-RU" sz="1800"/>
              <a:t>информационное</a:t>
            </a: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сообщение. Команда выполнена не будет.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Есть «Детский режим»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68000" y="1134360"/>
            <a:ext cx="3788280" cy="4913280"/>
          </a:xfrm>
          <a:prstGeom prst="rect">
            <a:avLst/>
          </a:prstGeom>
          <a:noFill/>
          <a:ln>
            <a:noFill/>
          </a:ln>
          <a:effectLst>
            <a:outerShdw dir="2700000" dist="179209">
              <a:srgbClr val="3465A4">
                <a:alpha val="29803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2019-04-18T14:11:13Z</dcterms:created>
  <dc:creator>Пользователь Windows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Произвольный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</vt:i4>
  </property>
</Properties>
</file>